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9" r:id="rId1"/>
  </p:sldMasterIdLst>
  <p:notesMasterIdLst>
    <p:notesMasterId r:id="rId18"/>
  </p:notesMasterIdLst>
  <p:sldIdLst>
    <p:sldId id="257" r:id="rId2"/>
    <p:sldId id="260" r:id="rId3"/>
    <p:sldId id="262" r:id="rId4"/>
    <p:sldId id="263" r:id="rId5"/>
    <p:sldId id="264" r:id="rId6"/>
    <p:sldId id="261" r:id="rId7"/>
    <p:sldId id="265" r:id="rId8"/>
    <p:sldId id="268" r:id="rId9"/>
    <p:sldId id="266" r:id="rId10"/>
    <p:sldId id="267" r:id="rId11"/>
    <p:sldId id="270" r:id="rId12"/>
    <p:sldId id="273" r:id="rId13"/>
    <p:sldId id="271" r:id="rId14"/>
    <p:sldId id="274" r:id="rId15"/>
    <p:sldId id="275" r:id="rId16"/>
    <p:sldId id="276" r:id="rId1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65"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65"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65"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65"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65" charset="-128"/>
        <a:cs typeface="+mn-cs"/>
      </a:defRPr>
    </a:lvl5pPr>
    <a:lvl6pPr marL="2286000" algn="l" defTabSz="914400" rtl="0" eaLnBrk="1" latinLnBrk="0" hangingPunct="1">
      <a:defRPr kern="1200">
        <a:solidFill>
          <a:schemeClr val="tx1"/>
        </a:solidFill>
        <a:latin typeface="Arial" charset="0"/>
        <a:ea typeface="ＭＳ Ｐゴシック" pitchFamily="-65" charset="-128"/>
        <a:cs typeface="+mn-cs"/>
      </a:defRPr>
    </a:lvl6pPr>
    <a:lvl7pPr marL="2743200" algn="l" defTabSz="914400" rtl="0" eaLnBrk="1" latinLnBrk="0" hangingPunct="1">
      <a:defRPr kern="1200">
        <a:solidFill>
          <a:schemeClr val="tx1"/>
        </a:solidFill>
        <a:latin typeface="Arial" charset="0"/>
        <a:ea typeface="ＭＳ Ｐゴシック" pitchFamily="-65" charset="-128"/>
        <a:cs typeface="+mn-cs"/>
      </a:defRPr>
    </a:lvl7pPr>
    <a:lvl8pPr marL="3200400" algn="l" defTabSz="914400" rtl="0" eaLnBrk="1" latinLnBrk="0" hangingPunct="1">
      <a:defRPr kern="1200">
        <a:solidFill>
          <a:schemeClr val="tx1"/>
        </a:solidFill>
        <a:latin typeface="Arial" charset="0"/>
        <a:ea typeface="ＭＳ Ｐゴシック" pitchFamily="-65" charset="-128"/>
        <a:cs typeface="+mn-cs"/>
      </a:defRPr>
    </a:lvl8pPr>
    <a:lvl9pPr marL="3657600" algn="l" defTabSz="914400" rtl="0" eaLnBrk="1" latinLnBrk="0" hangingPunct="1">
      <a:defRPr kern="1200">
        <a:solidFill>
          <a:schemeClr val="tx1"/>
        </a:solidFill>
        <a:latin typeface="Arial" charset="0"/>
        <a:ea typeface="ＭＳ Ｐゴシック"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3" d="100"/>
          <a:sy n="73" d="100"/>
        </p:scale>
        <p:origin x="-2724" y="-89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6B751B05-AE4B-4AA7-9CFB-EAA2FFBA2C66}" type="datetime1">
              <a:rPr lang="en-US"/>
              <a:pPr/>
              <a:t>10/23/2012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B6373171-C7A7-44DD-B7F8-34B211B4F41E}" type="slidenum">
              <a:rPr lang="en-US"/>
              <a:pPr/>
              <a:t>‹#›</a:t>
            </a:fld>
            <a:endParaRPr lang="en-US"/>
          </a:p>
        </p:txBody>
      </p:sp>
    </p:spTree>
    <p:extLst>
      <p:ext uri="{BB962C8B-B14F-4D97-AF65-F5344CB8AC3E}">
        <p14:creationId xmlns:p14="http://schemas.microsoft.com/office/powerpoint/2010/main" val="2062025841"/>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65"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defTabSz="863600">
              <a:spcBef>
                <a:spcPct val="0"/>
              </a:spcBef>
            </a:pPr>
            <a:r>
              <a:rPr lang="en-US" sz="1100" dirty="0" smtClean="0"/>
              <a:t>Greetings</a:t>
            </a:r>
            <a:r>
              <a:rPr lang="en-US" sz="1100" baseline="0" dirty="0" smtClean="0"/>
              <a:t> from CESA 10. CESA 10 is an educational service agency that provides support to your school district. My name is Nancy Forseth and I have prepared a brief presentation to help explain the new school report card that your school will be receiving on October 22</a:t>
            </a:r>
            <a:r>
              <a:rPr lang="en-US" sz="1100" baseline="30000" dirty="0" smtClean="0"/>
              <a:t>nd</a:t>
            </a:r>
            <a:r>
              <a:rPr lang="en-US" sz="1100" baseline="0" dirty="0" smtClean="0"/>
              <a:t>.</a:t>
            </a:r>
            <a:endParaRPr lang="en-US" sz="1100" dirty="0" smtClean="0"/>
          </a:p>
        </p:txBody>
      </p:sp>
      <p:sp>
        <p:nvSpPr>
          <p:cNvPr id="15364" name="Slide Number Placeholder 3"/>
          <p:cNvSpPr>
            <a:spLocks noGrp="1"/>
          </p:cNvSpPr>
          <p:nvPr>
            <p:ph type="sldNum" sz="quarter" idx="5"/>
          </p:nvPr>
        </p:nvSpPr>
        <p:spPr bwMode="auto">
          <a:noFill/>
          <a:ln>
            <a:miter lim="800000"/>
            <a:headEnd/>
            <a:tailEnd/>
          </a:ln>
        </p:spPr>
        <p:txBody>
          <a:bodyPr/>
          <a:lstStyle/>
          <a:p>
            <a:fld id="{23691393-3097-461E-A8BE-56BD1F4D41E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73171-C7A7-44DD-B7F8-34B211B4F41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So, this is what the new school report card will look</a:t>
            </a:r>
            <a:r>
              <a:rPr lang="en-US" baseline="0" dirty="0" smtClean="0"/>
              <a:t> like……</a:t>
            </a:r>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a:lstStyle/>
          <a:p>
            <a:fld id="{3DBC1B29-FEEF-46B0-B52B-F352EF7DD2A6}"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in review,</a:t>
            </a:r>
            <a:endParaRPr lang="en-US" dirty="0"/>
          </a:p>
        </p:txBody>
      </p:sp>
      <p:sp>
        <p:nvSpPr>
          <p:cNvPr id="4" name="Slide Number Placeholder 3"/>
          <p:cNvSpPr>
            <a:spLocks noGrp="1"/>
          </p:cNvSpPr>
          <p:nvPr>
            <p:ph type="sldNum" sz="quarter" idx="10"/>
          </p:nvPr>
        </p:nvSpPr>
        <p:spPr/>
        <p:txBody>
          <a:bodyPr/>
          <a:lstStyle/>
          <a:p>
            <a:fld id="{B6373171-C7A7-44DD-B7F8-34B211B4F41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 final score reflects many measures.</a:t>
            </a:r>
            <a:r>
              <a:rPr lang="en-US" baseline="0" dirty="0" smtClean="0"/>
              <a:t> In this case, 63.7 means this school is meeting expectations, just like the majority of schools in our state. </a:t>
            </a: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a:lstStyle/>
          <a:p>
            <a:fld id="{FDED6CEE-4D77-4099-8840-7B369CDF6252}"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73171-C7A7-44DD-B7F8-34B211B4F41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73171-C7A7-44DD-B7F8-34B211B4F41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6373171-C7A7-44DD-B7F8-34B211B4F41E}"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First of all, I want to provide some brief background</a:t>
            </a:r>
            <a:r>
              <a:rPr lang="en-US" baseline="0" dirty="0" smtClean="0"/>
              <a:t> to explain why our state has new school report cards. If the US is going to keep up with other countries, our education system needs to change. These new standards in </a:t>
            </a:r>
            <a:r>
              <a:rPr lang="en-US" baseline="0" dirty="0" err="1" smtClean="0"/>
              <a:t>Englis</a:t>
            </a:r>
            <a:r>
              <a:rPr lang="en-US" baseline="0" dirty="0" smtClean="0"/>
              <a:t>/LA and Math increase the expectations for learning for our students.</a:t>
            </a: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a:lstStyle/>
          <a:p>
            <a:fld id="{6FB6BEE0-D754-43FC-9DAB-139FE088A911}"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response to the increased expectations for learning, </a:t>
            </a:r>
            <a:r>
              <a:rPr lang="en-US" dirty="0" err="1" smtClean="0"/>
              <a:t>Wi</a:t>
            </a:r>
            <a:r>
              <a:rPr lang="en-US" dirty="0" smtClean="0"/>
              <a:t> has created</a:t>
            </a:r>
            <a:r>
              <a:rPr lang="en-US" baseline="0" dirty="0" smtClean="0"/>
              <a:t> a new accountability system  The purpose… the new school report card will give each school a score that will fall into a category that ranges from Significantly Exceeding Expectations to Persistently Failing to Meet Expectations. The majority of schools will fall into the Meeting Expectations Category.</a:t>
            </a:r>
            <a:endParaRPr lang="en-US" dirty="0"/>
          </a:p>
        </p:txBody>
      </p:sp>
      <p:sp>
        <p:nvSpPr>
          <p:cNvPr id="4" name="Slide Number Placeholder 3"/>
          <p:cNvSpPr>
            <a:spLocks noGrp="1"/>
          </p:cNvSpPr>
          <p:nvPr>
            <p:ph type="sldNum" sz="quarter" idx="10"/>
          </p:nvPr>
        </p:nvSpPr>
        <p:spPr/>
        <p:txBody>
          <a:bodyPr/>
          <a:lstStyle/>
          <a:p>
            <a:fld id="{B6373171-C7A7-44DD-B7F8-34B211B4F41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One of the important changes in the new accountability</a:t>
            </a:r>
            <a:r>
              <a:rPr lang="en-US" baseline="0" dirty="0" smtClean="0"/>
              <a:t> system is the change is the scale that is used to measure the achievement of our students. </a:t>
            </a:r>
            <a:r>
              <a:rPr lang="en-US" dirty="0" smtClean="0"/>
              <a:t>In Canada, the speed limit is 105. In the US it is 65. You are driving the same speed- the difference is the scale</a:t>
            </a:r>
            <a:r>
              <a:rPr lang="en-US" baseline="0" dirty="0" smtClean="0"/>
              <a:t> or how that speed is measured. </a:t>
            </a:r>
            <a:endParaRPr lang="en-US" dirty="0" smtClean="0"/>
          </a:p>
        </p:txBody>
      </p:sp>
      <p:sp>
        <p:nvSpPr>
          <p:cNvPr id="20484" name="Slide Number Placeholder 3"/>
          <p:cNvSpPr>
            <a:spLocks noGrp="1"/>
          </p:cNvSpPr>
          <p:nvPr>
            <p:ph type="sldNum" sz="quarter" idx="5"/>
          </p:nvPr>
        </p:nvSpPr>
        <p:spPr bwMode="auto">
          <a:noFill/>
          <a:ln>
            <a:miter lim="800000"/>
            <a:headEnd/>
            <a:tailEnd/>
          </a:ln>
        </p:spPr>
        <p:txBody>
          <a:bodyPr/>
          <a:lstStyle/>
          <a:p>
            <a:fld id="{4D0919F9-BDD8-4E1D-8B72-B677FF7C038D}"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Differences in scale are also evident in the weather, If you are planning a trip to Paris and you you check the daily temperature, it might be 23 degrees which seems cold; but once again, it is a matter of scale. 23 degrees Celsius is 75 degrees </a:t>
            </a:r>
            <a:r>
              <a:rPr lang="en-US" dirty="0" err="1" smtClean="0"/>
              <a:t>Farenheit</a:t>
            </a:r>
            <a:endParaRPr lang="en-US" dirty="0" smtClean="0"/>
          </a:p>
        </p:txBody>
      </p:sp>
      <p:sp>
        <p:nvSpPr>
          <p:cNvPr id="24580" name="Slide Number Placeholder 3"/>
          <p:cNvSpPr>
            <a:spLocks noGrp="1"/>
          </p:cNvSpPr>
          <p:nvPr>
            <p:ph type="sldNum" sz="quarter" idx="5"/>
          </p:nvPr>
        </p:nvSpPr>
        <p:spPr bwMode="auto">
          <a:noFill/>
          <a:ln>
            <a:miter lim="800000"/>
            <a:headEnd/>
            <a:tailEnd/>
          </a:ln>
        </p:spPr>
        <p:txBody>
          <a:bodyPr/>
          <a:lstStyle/>
          <a:p>
            <a:fld id="{58943AA2-4331-42BC-8946-A5DCD59278E2}"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In addition to the change in scale, there will also be a change in expectations with a new assessment that will measure the new</a:t>
            </a:r>
            <a:r>
              <a:rPr lang="en-US" baseline="0" dirty="0" smtClean="0"/>
              <a:t> standards. The new and more rigorous  assessment will start in the 2014-15 school year.  For right now; however, we have the same students, taking the same tests, and performing the same. What has changed is the scale. </a:t>
            </a:r>
            <a:endParaRPr lang="en-US" dirty="0" smtClean="0"/>
          </a:p>
        </p:txBody>
      </p:sp>
      <p:sp>
        <p:nvSpPr>
          <p:cNvPr id="22532" name="Slide Number Placeholder 3"/>
          <p:cNvSpPr>
            <a:spLocks noGrp="1"/>
          </p:cNvSpPr>
          <p:nvPr>
            <p:ph type="sldNum" sz="quarter" idx="5"/>
          </p:nvPr>
        </p:nvSpPr>
        <p:spPr bwMode="auto">
          <a:noFill/>
          <a:ln>
            <a:miter lim="800000"/>
            <a:headEnd/>
            <a:tailEnd/>
          </a:ln>
        </p:spPr>
        <p:txBody>
          <a:bodyPr/>
          <a:lstStyle/>
          <a:p>
            <a:fld id="{6AA28C7D-6F55-4FEB-915C-99F60BCA82CA}"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That means that under the old system, students who were identified as proficient or advanced in WI, would not have been proficient in other states. </a:t>
            </a:r>
          </a:p>
          <a:p>
            <a:pPr>
              <a:spcBef>
                <a:spcPct val="0"/>
              </a:spcBef>
            </a:pPr>
            <a:r>
              <a:rPr lang="en-US" dirty="0" smtClean="0"/>
              <a:t>We are leveling the playing field</a:t>
            </a:r>
            <a:r>
              <a:rPr lang="en-US" baseline="0" dirty="0" smtClean="0"/>
              <a:t>. Now, one state can be compared to another state in terms of student performance.</a:t>
            </a:r>
            <a:endParaRPr lang="en-US" dirty="0" smtClean="0"/>
          </a:p>
        </p:txBody>
      </p:sp>
      <p:sp>
        <p:nvSpPr>
          <p:cNvPr id="26628" name="Slide Number Placeholder 3"/>
          <p:cNvSpPr>
            <a:spLocks noGrp="1"/>
          </p:cNvSpPr>
          <p:nvPr>
            <p:ph type="sldNum" sz="quarter" idx="5"/>
          </p:nvPr>
        </p:nvSpPr>
        <p:spPr bwMode="auto">
          <a:noFill/>
          <a:ln>
            <a:miter lim="800000"/>
            <a:headEnd/>
            <a:tailEnd/>
          </a:ln>
        </p:spPr>
        <p:txBody>
          <a:bodyPr/>
          <a:lstStyle/>
          <a:p>
            <a:fld id="{D528DB23-100D-4C8D-8D2D-E82F2340A63D}"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In 2011-12, in  a typical</a:t>
            </a:r>
            <a:r>
              <a:rPr lang="en-US" baseline="0" dirty="0" smtClean="0"/>
              <a:t> CESA 10 school 81.5% of the students might have been proficient or advanced in reading  under our old system, and 75.9% might have been proficient or advanced in math. In our state as a whole, 81.9% of our students were proficient or advanced in reading and 78.8% were proficient or advanced in math. If we look at the same performance, by the same children, on the same test, but use the new scale, only 37.9% of WI students are proficient or advanced in reading and 49.8% proficient or advanced in math.  At first glance, it may seem that our school is dropping in terms of performance, but it is not. Remember, it is the same performance, by the same children, on the </a:t>
            </a:r>
          </a:p>
        </p:txBody>
      </p:sp>
      <p:sp>
        <p:nvSpPr>
          <p:cNvPr id="30724" name="Slide Number Placeholder 3"/>
          <p:cNvSpPr>
            <a:spLocks noGrp="1"/>
          </p:cNvSpPr>
          <p:nvPr>
            <p:ph type="sldNum" sz="quarter" idx="5"/>
          </p:nvPr>
        </p:nvSpPr>
        <p:spPr bwMode="auto">
          <a:noFill/>
          <a:ln>
            <a:miter lim="800000"/>
            <a:headEnd/>
            <a:tailEnd/>
          </a:ln>
        </p:spPr>
        <p:txBody>
          <a:bodyPr/>
          <a:lstStyle/>
          <a:p>
            <a:fld id="{54D79D38-A7CD-4520-B1E8-0E5AA0521562}"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Using the new NAEP scale,</a:t>
            </a:r>
            <a:r>
              <a:rPr lang="en-US" baseline="0" dirty="0" smtClean="0"/>
              <a:t> this table shows how our state compares to other students in the nation. Under our old system, we would not have been able to make this comparison. As you can see, at both 4th  and 8</a:t>
            </a:r>
            <a:r>
              <a:rPr lang="en-US" baseline="30000" dirty="0" smtClean="0"/>
              <a:t>th</a:t>
            </a:r>
            <a:r>
              <a:rPr lang="en-US" baseline="0" dirty="0" smtClean="0"/>
              <a:t> grades, </a:t>
            </a:r>
            <a:r>
              <a:rPr lang="en-US" baseline="0" dirty="0" err="1" smtClean="0"/>
              <a:t>Wi</a:t>
            </a:r>
            <a:r>
              <a:rPr lang="en-US" baseline="0" dirty="0" smtClean="0"/>
              <a:t> students perform higher.  You can also see that there is room for improvement for everyone and this is why we now have the new state standards and why we will soon have a new state test.</a:t>
            </a:r>
            <a:endParaRPr lang="en-US" dirty="0" smtClean="0"/>
          </a:p>
        </p:txBody>
      </p:sp>
      <p:sp>
        <p:nvSpPr>
          <p:cNvPr id="28676" name="Slide Number Placeholder 3"/>
          <p:cNvSpPr>
            <a:spLocks noGrp="1"/>
          </p:cNvSpPr>
          <p:nvPr>
            <p:ph type="sldNum" sz="quarter" idx="5"/>
          </p:nvPr>
        </p:nvSpPr>
        <p:spPr bwMode="auto">
          <a:noFill/>
          <a:ln>
            <a:miter lim="800000"/>
            <a:headEnd/>
            <a:tailEnd/>
          </a:ln>
        </p:spPr>
        <p:txBody>
          <a:bodyPr/>
          <a:lstStyle/>
          <a:p>
            <a:fld id="{A8DC3762-2DBE-4DA0-A6A2-026ECE630633}"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lstStyle>
          <a:p>
            <a:fld id="{95B99C6D-7434-4A5B-97F4-F4C9B11ABAB1}" type="datetime1">
              <a:rPr lang="en-US"/>
              <a:pPr/>
              <a:t>10/23/2012</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p:txBody>
          <a:bodyPr/>
          <a:lstStyle>
            <a:lvl1pPr>
              <a:defRPr/>
            </a:lvl1pPr>
          </a:lstStyle>
          <a:p>
            <a:fld id="{43DC3E12-2297-4A0C-A839-BD879893FBA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D0634057-EA1C-44FE-B527-F6C4189FC859}" type="datetime1">
              <a:rPr lang="en-US"/>
              <a:pPr/>
              <a:t>10/23/2012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EECF023A-6870-4CBE-A2EB-5742059AB8E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7D8969E0-C33D-49A9-8377-3963E113DD40}" type="datetime1">
              <a:rPr lang="en-US"/>
              <a:pPr/>
              <a:t>10/23/2012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0922AEE7-93BF-46AD-9F95-50CBC0AFD8B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D2F4A03C-4208-4DE8-A189-C335F47A3263}" type="datetime1">
              <a:rPr lang="en-US"/>
              <a:pPr/>
              <a:t>10/23/2012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62CF89AA-D732-47BA-B66E-FFA6AD2A64F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lstStyle>
          <a:p>
            <a:fld id="{6CB84119-B728-4053-ADFF-B02353AB33FF}" type="datetime1">
              <a:rPr lang="en-US"/>
              <a:pPr/>
              <a:t>10/23/2012</a:t>
            </a:fld>
            <a:endParaRPr lang="en-US"/>
          </a:p>
        </p:txBody>
      </p:sp>
      <p:sp>
        <p:nvSpPr>
          <p:cNvPr id="26" name="Footer Placeholder 4"/>
          <p:cNvSpPr>
            <a:spLocks noGrp="1"/>
          </p:cNvSpPr>
          <p:nvPr>
            <p:ph type="ftr" sz="quarter" idx="11"/>
          </p:nvPr>
        </p:nvSpPr>
        <p:spPr/>
        <p:txBody>
          <a:bodyPr/>
          <a:lstStyle>
            <a:lvl1pPr>
              <a:defRPr/>
            </a:lvl1pPr>
          </a:lstStyle>
          <a:p>
            <a:pPr>
              <a:defRPr/>
            </a:pPr>
            <a:endParaRPr lang="en-US"/>
          </a:p>
        </p:txBody>
      </p:sp>
      <p:sp>
        <p:nvSpPr>
          <p:cNvPr id="27" name="Slide Number Placeholder 5"/>
          <p:cNvSpPr>
            <a:spLocks noGrp="1"/>
          </p:cNvSpPr>
          <p:nvPr>
            <p:ph type="sldNum" sz="quarter" idx="12"/>
          </p:nvPr>
        </p:nvSpPr>
        <p:spPr/>
        <p:txBody>
          <a:bodyPr/>
          <a:lstStyle>
            <a:lvl1pPr>
              <a:defRPr/>
            </a:lvl1pPr>
          </a:lstStyle>
          <a:p>
            <a:fld id="{0168DDC1-E0B8-49A8-8B3F-B4346823DB6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4C1C4404-7E73-4351-8DAF-DE3B7B9E6602}" type="datetime1">
              <a:rPr lang="en-US"/>
              <a:pPr/>
              <a:t>10/23/2012</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73991CE3-33E9-47E1-BCAE-6FDAEA72B7E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lstStyle>
          <a:p>
            <a:fld id="{D42E52EB-7746-4DF1-8CDA-33BC177348A7}" type="datetime1">
              <a:rPr lang="en-US"/>
              <a:pPr/>
              <a:t>10/23/2012</a:t>
            </a:fld>
            <a:endParaRPr lang="en-US"/>
          </a:p>
        </p:txBody>
      </p:sp>
      <p:sp>
        <p:nvSpPr>
          <p:cNvPr id="18" name="Footer Placeholder 7"/>
          <p:cNvSpPr>
            <a:spLocks noGrp="1"/>
          </p:cNvSpPr>
          <p:nvPr>
            <p:ph type="ftr" sz="quarter" idx="11"/>
          </p:nvPr>
        </p:nvSpPr>
        <p:spPr/>
        <p:txBody>
          <a:bodyPr/>
          <a:lstStyle>
            <a:lvl1pPr>
              <a:defRPr/>
            </a:lvl1pPr>
          </a:lstStyle>
          <a:p>
            <a:pPr>
              <a:defRPr/>
            </a:pPr>
            <a:endParaRPr lang="en-US"/>
          </a:p>
        </p:txBody>
      </p:sp>
      <p:sp>
        <p:nvSpPr>
          <p:cNvPr id="19" name="Slide Number Placeholder 8"/>
          <p:cNvSpPr>
            <a:spLocks noGrp="1"/>
          </p:cNvSpPr>
          <p:nvPr>
            <p:ph type="sldNum" sz="quarter" idx="12"/>
          </p:nvPr>
        </p:nvSpPr>
        <p:spPr/>
        <p:txBody>
          <a:bodyPr/>
          <a:lstStyle>
            <a:lvl1pPr>
              <a:defRPr/>
            </a:lvl1pPr>
          </a:lstStyle>
          <a:p>
            <a:fld id="{742CDC92-370D-4A88-87AD-5D4601C1AE4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fld id="{8775D993-BD68-495B-BE28-AE3818DF11DA}" type="datetime1">
              <a:rPr lang="en-US"/>
              <a:pPr/>
              <a:t>10/23/2012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002F9E3A-2098-4824-BC36-B4890A9EE19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FA4AA2A-332F-41D9-8F57-84C40E3397FC}" type="datetime1">
              <a:rPr lang="en-US"/>
              <a:pPr/>
              <a:t>10/23/2012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F13699C5-8F80-40EA-88A5-8303BB329C3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4EA76C1F-DE5C-47E3-8991-0FA6F85C07AC}" type="datetime1">
              <a:rPr lang="en-US"/>
              <a:pPr/>
              <a:t>10/23/2012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37CA05AB-5BBF-4DB0-A572-C972AA9DE6F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lstStyle>
          <a:p>
            <a:fld id="{602FD956-92EE-4603-A680-20CE103EA31C}" type="datetime1">
              <a:rPr lang="en-US"/>
              <a:pPr/>
              <a:t>10/23/2012</a:t>
            </a:fld>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lstStyle>
          <a:p>
            <a:fld id="{04F95F50-5A37-4514-9E18-1E04E9DA28F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100">
                <a:solidFill>
                  <a:schemeClr val="tx2"/>
                </a:solidFill>
                <a:latin typeface="Corbel" pitchFamily="-65" charset="0"/>
              </a:defRPr>
            </a:lvl1pPr>
          </a:lstStyle>
          <a:p>
            <a:fld id="{72056E45-3C57-4468-924D-1D08019C5C76}" type="datetime1">
              <a:rPr lang="en-US"/>
              <a:pPr/>
              <a:t>10/23/2012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fontAlgn="auto" latinLnBrk="0" hangingPunct="1">
              <a:spcBef>
                <a:spcPts val="0"/>
              </a:spcBef>
              <a:spcAft>
                <a:spcPts val="0"/>
              </a:spcAft>
              <a:defRPr kumimoji="0" sz="1100">
                <a:solidFill>
                  <a:schemeClr val="tx2"/>
                </a:solidFill>
                <a:latin typeface="+mn-lt"/>
                <a:ea typeface="+mn-ea"/>
              </a:defRPr>
            </a:lvl1pPr>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wrap="square" lIns="91440" tIns="45720" rIns="91440" bIns="45720" numCol="1" anchor="b" anchorCtr="0" compatLnSpc="1">
            <a:prstTxWarp prst="textNoShape">
              <a:avLst/>
            </a:prstTxWarp>
          </a:bodyPr>
          <a:lstStyle>
            <a:lvl1pPr>
              <a:defRPr sz="1200">
                <a:solidFill>
                  <a:schemeClr val="tx2"/>
                </a:solidFill>
                <a:latin typeface="Corbel" pitchFamily="-65" charset="0"/>
              </a:defRPr>
            </a:lvl1pPr>
          </a:lstStyle>
          <a:p>
            <a:fld id="{A1B3C562-7213-4470-B91B-7EDA2B833545}"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732" r:id="rId1"/>
    <p:sldLayoutId id="2147483727" r:id="rId2"/>
    <p:sldLayoutId id="2147483733" r:id="rId3"/>
    <p:sldLayoutId id="2147483734" r:id="rId4"/>
    <p:sldLayoutId id="2147483735" r:id="rId5"/>
    <p:sldLayoutId id="2147483728" r:id="rId6"/>
    <p:sldLayoutId id="2147483736" r:id="rId7"/>
    <p:sldLayoutId id="2147483729" r:id="rId8"/>
    <p:sldLayoutId id="2147483737" r:id="rId9"/>
    <p:sldLayoutId id="2147483730" r:id="rId10"/>
    <p:sldLayoutId id="2147483731" r:id="rId11"/>
  </p:sldLayoutIdLst>
  <p:txStyles>
    <p:titleStyle>
      <a:lvl1pPr algn="l" rtl="0" fontAlgn="base">
        <a:spcBef>
          <a:spcPct val="0"/>
        </a:spcBef>
        <a:spcAft>
          <a:spcPct val="0"/>
        </a:spcAft>
        <a:defRPr sz="4000" kern="1200" spc="-100">
          <a:solidFill>
            <a:srgbClr val="C1EEFF"/>
          </a:solidFill>
          <a:latin typeface="+mj-lt"/>
          <a:ea typeface="ＭＳ Ｐゴシック" pitchFamily="-65" charset="-128"/>
          <a:cs typeface="+mj-cs"/>
        </a:defRPr>
      </a:lvl1pPr>
      <a:lvl2pPr algn="l" rtl="0" fontAlgn="base">
        <a:spcBef>
          <a:spcPct val="0"/>
        </a:spcBef>
        <a:spcAft>
          <a:spcPct val="0"/>
        </a:spcAft>
        <a:defRPr sz="4000">
          <a:solidFill>
            <a:srgbClr val="C1EEFF"/>
          </a:solidFill>
          <a:latin typeface="Consolas" pitchFamily="-65" charset="0"/>
          <a:ea typeface="ＭＳ Ｐゴシック" pitchFamily="-65" charset="-128"/>
        </a:defRPr>
      </a:lvl2pPr>
      <a:lvl3pPr algn="l" rtl="0" fontAlgn="base">
        <a:spcBef>
          <a:spcPct val="0"/>
        </a:spcBef>
        <a:spcAft>
          <a:spcPct val="0"/>
        </a:spcAft>
        <a:defRPr sz="4000">
          <a:solidFill>
            <a:srgbClr val="C1EEFF"/>
          </a:solidFill>
          <a:latin typeface="Consolas" pitchFamily="-65" charset="0"/>
          <a:ea typeface="ＭＳ Ｐゴシック" pitchFamily="-65" charset="-128"/>
        </a:defRPr>
      </a:lvl3pPr>
      <a:lvl4pPr algn="l" rtl="0" fontAlgn="base">
        <a:spcBef>
          <a:spcPct val="0"/>
        </a:spcBef>
        <a:spcAft>
          <a:spcPct val="0"/>
        </a:spcAft>
        <a:defRPr sz="4000">
          <a:solidFill>
            <a:srgbClr val="C1EEFF"/>
          </a:solidFill>
          <a:latin typeface="Consolas" pitchFamily="-65" charset="0"/>
          <a:ea typeface="ＭＳ Ｐゴシック" pitchFamily="-65" charset="-128"/>
        </a:defRPr>
      </a:lvl4pPr>
      <a:lvl5pPr algn="l" rtl="0" fontAlgn="base">
        <a:spcBef>
          <a:spcPct val="0"/>
        </a:spcBef>
        <a:spcAft>
          <a:spcPct val="0"/>
        </a:spcAft>
        <a:defRPr sz="4000">
          <a:solidFill>
            <a:srgbClr val="C1EEFF"/>
          </a:solidFill>
          <a:latin typeface="Consolas" pitchFamily="-65" charset="0"/>
          <a:ea typeface="ＭＳ Ｐゴシック" pitchFamily="-65" charset="-128"/>
        </a:defRPr>
      </a:lvl5pPr>
      <a:lvl6pPr marL="457200" algn="l" rtl="0" fontAlgn="base">
        <a:spcBef>
          <a:spcPct val="0"/>
        </a:spcBef>
        <a:spcAft>
          <a:spcPct val="0"/>
        </a:spcAft>
        <a:defRPr sz="4000">
          <a:solidFill>
            <a:srgbClr val="C1EEFF"/>
          </a:solidFill>
          <a:latin typeface="Consolas" pitchFamily="-65" charset="0"/>
          <a:ea typeface="ＭＳ Ｐゴシック" pitchFamily="-65" charset="-128"/>
        </a:defRPr>
      </a:lvl6pPr>
      <a:lvl7pPr marL="914400" algn="l" rtl="0" fontAlgn="base">
        <a:spcBef>
          <a:spcPct val="0"/>
        </a:spcBef>
        <a:spcAft>
          <a:spcPct val="0"/>
        </a:spcAft>
        <a:defRPr sz="4000">
          <a:solidFill>
            <a:srgbClr val="C1EEFF"/>
          </a:solidFill>
          <a:latin typeface="Consolas" pitchFamily="-65" charset="0"/>
          <a:ea typeface="ＭＳ Ｐゴシック" pitchFamily="-65" charset="-128"/>
        </a:defRPr>
      </a:lvl7pPr>
      <a:lvl8pPr marL="1371600" algn="l" rtl="0" fontAlgn="base">
        <a:spcBef>
          <a:spcPct val="0"/>
        </a:spcBef>
        <a:spcAft>
          <a:spcPct val="0"/>
        </a:spcAft>
        <a:defRPr sz="4000">
          <a:solidFill>
            <a:srgbClr val="C1EEFF"/>
          </a:solidFill>
          <a:latin typeface="Consolas" pitchFamily="-65" charset="0"/>
          <a:ea typeface="ＭＳ Ｐゴシック" pitchFamily="-65" charset="-128"/>
        </a:defRPr>
      </a:lvl8pPr>
      <a:lvl9pPr marL="1828800" algn="l" rtl="0" fontAlgn="base">
        <a:spcBef>
          <a:spcPct val="0"/>
        </a:spcBef>
        <a:spcAft>
          <a:spcPct val="0"/>
        </a:spcAft>
        <a:defRPr sz="4000">
          <a:solidFill>
            <a:srgbClr val="C1EEFF"/>
          </a:solidFill>
          <a:latin typeface="Consolas" pitchFamily="-65" charset="0"/>
          <a:ea typeface="ＭＳ Ｐゴシック" pitchFamily="-65" charset="-128"/>
        </a:defRPr>
      </a:lvl9pPr>
    </p:titleStyle>
    <p:bodyStyle>
      <a:lvl1pPr marL="411163" indent="-342900" algn="l" rtl="0" fontAlgn="base">
        <a:spcBef>
          <a:spcPts val="700"/>
        </a:spcBef>
        <a:spcAft>
          <a:spcPct val="0"/>
        </a:spcAft>
        <a:buClr>
          <a:schemeClr val="tx2"/>
        </a:buClr>
        <a:buSzPct val="95000"/>
        <a:buFont typeface="Wingdings" pitchFamily="-65" charset="2"/>
        <a:buChar char=""/>
        <a:defRPr sz="3000" kern="1200">
          <a:solidFill>
            <a:schemeClr val="tx1"/>
          </a:solidFill>
          <a:latin typeface="+mn-lt"/>
          <a:ea typeface="ＭＳ Ｐゴシック" pitchFamily="-65" charset="-128"/>
          <a:cs typeface="+mn-cs"/>
        </a:defRPr>
      </a:lvl1pPr>
      <a:lvl2pPr marL="739775" indent="-285750" algn="l" rtl="0" fontAlgn="base">
        <a:spcBef>
          <a:spcPct val="20000"/>
        </a:spcBef>
        <a:spcAft>
          <a:spcPct val="0"/>
        </a:spcAft>
        <a:buClr>
          <a:schemeClr val="accent2"/>
        </a:buClr>
        <a:buSzPct val="90000"/>
        <a:buFont typeface="Wingdings" pitchFamily="-65" charset="2"/>
        <a:buChar char=""/>
        <a:defRPr sz="2600" kern="1200">
          <a:solidFill>
            <a:schemeClr val="tx1"/>
          </a:solidFill>
          <a:latin typeface="+mn-lt"/>
          <a:ea typeface="ＭＳ Ｐゴシック" pitchFamily="-65" charset="-128"/>
          <a:cs typeface="+mn-cs"/>
        </a:defRPr>
      </a:lvl2pPr>
      <a:lvl3pPr marL="995363" indent="-228600" algn="l" rtl="0" fontAlgn="base">
        <a:spcBef>
          <a:spcPct val="20000"/>
        </a:spcBef>
        <a:spcAft>
          <a:spcPct val="0"/>
        </a:spcAft>
        <a:buClr>
          <a:schemeClr val="accent2"/>
        </a:buClr>
        <a:buFont typeface="Wingdings 2" pitchFamily="-65" charset="2"/>
        <a:buChar char=""/>
        <a:defRPr sz="2400" kern="1200">
          <a:solidFill>
            <a:schemeClr val="tx1"/>
          </a:solidFill>
          <a:latin typeface="+mn-lt"/>
          <a:ea typeface="ＭＳ Ｐゴシック" pitchFamily="-65" charset="-128"/>
          <a:cs typeface="+mn-cs"/>
        </a:defRPr>
      </a:lvl3pPr>
      <a:lvl4pPr marL="1260475" indent="-228600" algn="l" rtl="0" fontAlgn="base">
        <a:spcBef>
          <a:spcPct val="20000"/>
        </a:spcBef>
        <a:spcAft>
          <a:spcPct val="0"/>
        </a:spcAft>
        <a:buClr>
          <a:srgbClr val="FEB80A"/>
        </a:buClr>
        <a:buFont typeface="Wingdings 3" pitchFamily="-65" charset="2"/>
        <a:buChar char=""/>
        <a:defRPr sz="2200" kern="1200">
          <a:solidFill>
            <a:schemeClr val="tx1"/>
          </a:solidFill>
          <a:latin typeface="+mn-lt"/>
          <a:ea typeface="ＭＳ Ｐゴシック" pitchFamily="-65" charset="-128"/>
          <a:cs typeface="+mn-cs"/>
        </a:defRPr>
      </a:lvl4pPr>
      <a:lvl5pPr marL="1481138" indent="-209550" algn="l" rtl="0" fontAlgn="base">
        <a:spcBef>
          <a:spcPct val="20000"/>
        </a:spcBef>
        <a:spcAft>
          <a:spcPct val="0"/>
        </a:spcAft>
        <a:buClr>
          <a:srgbClr val="FEB80A"/>
        </a:buClr>
        <a:buFont typeface="Wingdings 2" pitchFamily="-65" charset="2"/>
        <a:buChar char=""/>
        <a:defRPr sz="2000" kern="1200">
          <a:solidFill>
            <a:schemeClr val="tx1"/>
          </a:solidFill>
          <a:latin typeface="+mn-lt"/>
          <a:ea typeface="ＭＳ Ｐゴシック" pitchFamily="-65"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dpi.wi.gov/oes/acct/accountability.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dpi.wi.gov/sprndnt/everydschild.html"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2"/>
          <p:cNvSpPr>
            <a:spLocks noGrp="1"/>
          </p:cNvSpPr>
          <p:nvPr>
            <p:ph type="sldNum" sz="quarter" idx="12"/>
          </p:nvPr>
        </p:nvSpPr>
        <p:spPr bwMode="auto">
          <a:noFill/>
          <a:ln>
            <a:miter lim="800000"/>
            <a:headEnd/>
            <a:tailEnd/>
          </a:ln>
        </p:spPr>
        <p:txBody>
          <a:bodyPr/>
          <a:lstStyle/>
          <a:p>
            <a:fld id="{42F1AADA-0022-474D-9ABC-7ABD9C5ED1AD}" type="slidenum">
              <a:rPr lang="en-US"/>
              <a:pPr/>
              <a:t>1</a:t>
            </a:fld>
            <a:endParaRPr lang="en-US"/>
          </a:p>
        </p:txBody>
      </p:sp>
      <p:sp>
        <p:nvSpPr>
          <p:cNvPr id="5" name="Title 4"/>
          <p:cNvSpPr>
            <a:spLocks noGrp="1"/>
          </p:cNvSpPr>
          <p:nvPr>
            <p:ph type="title"/>
          </p:nvPr>
        </p:nvSpPr>
        <p:spPr>
          <a:xfrm>
            <a:off x="496888" y="457200"/>
            <a:ext cx="8037512" cy="1524000"/>
          </a:xfrm>
        </p:spPr>
        <p:txBody>
          <a:bodyPr wrap="square" numCol="1" compatLnSpc="1">
            <a:prstTxWarp prst="textNoShape">
              <a:avLst/>
            </a:prstTxWarp>
          </a:bodyPr>
          <a:lstStyle/>
          <a:p>
            <a:pPr algn="ctr" fontAlgn="auto">
              <a:spcAft>
                <a:spcPts val="0"/>
              </a:spcAft>
              <a:defRPr/>
            </a:pPr>
            <a:r>
              <a:rPr lang="en-US" sz="4300" dirty="0" smtClean="0">
                <a:solidFill>
                  <a:schemeClr val="tx2">
                    <a:satMod val="200000"/>
                  </a:schemeClr>
                </a:solidFill>
                <a:effectLst>
                  <a:outerShdw blurRad="38100" dist="38100" dir="2700000" algn="tl">
                    <a:srgbClr val="0064E2"/>
                  </a:outerShdw>
                </a:effectLst>
                <a:ea typeface="ＭＳ Ｐゴシック" pitchFamily="34" charset="-128"/>
              </a:rPr>
              <a:t>Understanding the New </a:t>
            </a:r>
            <a:br>
              <a:rPr lang="en-US" sz="4300" dirty="0" smtClean="0">
                <a:solidFill>
                  <a:schemeClr val="tx2">
                    <a:satMod val="200000"/>
                  </a:schemeClr>
                </a:solidFill>
                <a:effectLst>
                  <a:outerShdw blurRad="38100" dist="38100" dir="2700000" algn="tl">
                    <a:srgbClr val="0064E2"/>
                  </a:outerShdw>
                </a:effectLst>
                <a:ea typeface="ＭＳ Ｐゴシック" pitchFamily="34" charset="-128"/>
              </a:rPr>
            </a:br>
            <a:r>
              <a:rPr lang="en-US" sz="4300" dirty="0" smtClean="0">
                <a:solidFill>
                  <a:schemeClr val="tx2">
                    <a:satMod val="200000"/>
                  </a:schemeClr>
                </a:solidFill>
                <a:effectLst>
                  <a:outerShdw blurRad="38100" dist="38100" dir="2700000" algn="tl">
                    <a:srgbClr val="0064E2"/>
                  </a:outerShdw>
                </a:effectLst>
                <a:ea typeface="ＭＳ Ｐゴシック" pitchFamily="34" charset="-128"/>
              </a:rPr>
              <a:t>School Report Card</a:t>
            </a:r>
          </a:p>
        </p:txBody>
      </p:sp>
      <p:pic>
        <p:nvPicPr>
          <p:cNvPr id="14340" name="Picture 8"/>
          <p:cNvPicPr>
            <a:picLocks noChangeAspect="1" noChangeArrowheads="1"/>
          </p:cNvPicPr>
          <p:nvPr/>
        </p:nvPicPr>
        <p:blipFill>
          <a:blip r:embed="rId3"/>
          <a:srcRect l="15628" t="24265" r="65800" b="12746"/>
          <a:stretch>
            <a:fillRect/>
          </a:stretch>
        </p:blipFill>
        <p:spPr bwMode="auto">
          <a:xfrm>
            <a:off x="3733800" y="2747963"/>
            <a:ext cx="1828800" cy="3576637"/>
          </a:xfrm>
          <a:prstGeom prst="rect">
            <a:avLst/>
          </a:prstGeom>
          <a:noFill/>
          <a:ln w="9525">
            <a:noFill/>
            <a:miter lim="800000"/>
            <a:headEnd/>
            <a:tailEnd/>
          </a:ln>
        </p:spPr>
      </p:pic>
      <p:pic>
        <p:nvPicPr>
          <p:cNvPr id="6" name="Picture 5" descr="cesalogo.jpg"/>
          <p:cNvPicPr>
            <a:picLocks noChangeAspect="1"/>
          </p:cNvPicPr>
          <p:nvPr/>
        </p:nvPicPr>
        <p:blipFill>
          <a:blip r:embed="rId4"/>
          <a:stretch>
            <a:fillRect/>
          </a:stretch>
        </p:blipFill>
        <p:spPr>
          <a:xfrm>
            <a:off x="7912295" y="5709539"/>
            <a:ext cx="838200" cy="70713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bodyPr>
          <a:lstStyle/>
          <a:p>
            <a:pPr algn="ctr"/>
            <a:r>
              <a:rPr lang="en-US" smtClean="0"/>
              <a:t>What does this new scale mean?</a:t>
            </a:r>
          </a:p>
        </p:txBody>
      </p:sp>
      <p:sp>
        <p:nvSpPr>
          <p:cNvPr id="31747" name="Content Placeholder 2"/>
          <p:cNvSpPr>
            <a:spLocks noGrp="1"/>
          </p:cNvSpPr>
          <p:nvPr>
            <p:ph idx="1"/>
          </p:nvPr>
        </p:nvSpPr>
        <p:spPr/>
        <p:txBody>
          <a:bodyPr/>
          <a:lstStyle/>
          <a:p>
            <a:r>
              <a:rPr lang="en-US" smtClean="0"/>
              <a:t>We are measuring the same achievement</a:t>
            </a:r>
          </a:p>
          <a:p>
            <a:r>
              <a:rPr lang="en-US" smtClean="0"/>
              <a:t>Same curriculum</a:t>
            </a:r>
          </a:p>
          <a:p>
            <a:r>
              <a:rPr lang="en-US" smtClean="0"/>
              <a:t>Same students</a:t>
            </a:r>
          </a:p>
          <a:p>
            <a:pPr>
              <a:buFont typeface="Wingdings" pitchFamily="-65" charset="2"/>
              <a:buNone/>
            </a:pPr>
            <a:endParaRPr lang="en-US" smtClean="0"/>
          </a:p>
          <a:p>
            <a:pPr>
              <a:buFont typeface="Wingdings" pitchFamily="-65" charset="2"/>
              <a:buNone/>
            </a:pPr>
            <a:endParaRPr lang="en-US" smtClean="0"/>
          </a:p>
          <a:p>
            <a:pPr>
              <a:buFont typeface="Wingdings" pitchFamily="-65" charset="2"/>
              <a:buNone/>
            </a:pPr>
            <a:r>
              <a:rPr lang="en-US" smtClean="0"/>
              <a:t>We are using a </a:t>
            </a:r>
            <a:r>
              <a:rPr lang="en-US" i="1" smtClean="0"/>
              <a:t>new</a:t>
            </a:r>
            <a:r>
              <a:rPr lang="en-US" smtClean="0"/>
              <a:t> scale that compares Wisconsin schools to other states. </a:t>
            </a:r>
          </a:p>
        </p:txBody>
      </p:sp>
      <p:pic>
        <p:nvPicPr>
          <p:cNvPr id="31748" name="Picture 3" descr="Wisconsi.jpg"/>
          <p:cNvPicPr>
            <a:picLocks noChangeAspect="1"/>
          </p:cNvPicPr>
          <p:nvPr/>
        </p:nvPicPr>
        <p:blipFill>
          <a:blip r:embed="rId3"/>
          <a:srcRect/>
          <a:stretch>
            <a:fillRect/>
          </a:stretch>
        </p:blipFill>
        <p:spPr bwMode="auto">
          <a:xfrm>
            <a:off x="5283200" y="2601913"/>
            <a:ext cx="1701800" cy="172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Placeholder 5"/>
          <p:cNvSpPr>
            <a:spLocks noGrp="1"/>
          </p:cNvSpPr>
          <p:nvPr>
            <p:ph type="body" idx="2"/>
          </p:nvPr>
        </p:nvSpPr>
        <p:spPr>
          <a:xfrm>
            <a:off x="6400800" y="274638"/>
            <a:ext cx="2286000" cy="5287962"/>
          </a:xfrm>
        </p:spPr>
        <p:txBody>
          <a:bodyPr/>
          <a:lstStyle/>
          <a:p>
            <a:pPr marL="53975"/>
            <a:r>
              <a:rPr lang="en-US" sz="2000" smtClean="0"/>
              <a:t>Components:</a:t>
            </a:r>
          </a:p>
          <a:p>
            <a:pPr marL="53975"/>
            <a:r>
              <a:rPr lang="en-US" sz="2000" smtClean="0"/>
              <a:t>1. Accountability Determination</a:t>
            </a:r>
          </a:p>
          <a:p>
            <a:pPr marL="53975"/>
            <a:r>
              <a:rPr lang="en-US" sz="2000" smtClean="0"/>
              <a:t>2. Priority Areas</a:t>
            </a:r>
          </a:p>
          <a:p>
            <a:pPr marL="53975"/>
            <a:r>
              <a:rPr lang="en-US" sz="2000" smtClean="0"/>
              <a:t>3. Student Engagement Indicators</a:t>
            </a:r>
          </a:p>
          <a:p>
            <a:pPr marL="53975"/>
            <a:r>
              <a:rPr lang="en-US" sz="2000" smtClean="0"/>
              <a:t>4. School Information</a:t>
            </a:r>
          </a:p>
          <a:p>
            <a:pPr marL="53975"/>
            <a:r>
              <a:rPr lang="en-US" sz="2000" smtClean="0"/>
              <a:t>5. WSAS Percent Proficient and Advanced </a:t>
            </a:r>
          </a:p>
        </p:txBody>
      </p:sp>
      <p:pic>
        <p:nvPicPr>
          <p:cNvPr id="32771" name="Content Placeholder 6"/>
          <p:cNvPicPr>
            <a:picLocks noGrp="1" noChangeAspect="1"/>
          </p:cNvPicPr>
          <p:nvPr>
            <p:ph sz="quarter" idx="1"/>
          </p:nvPr>
        </p:nvPicPr>
        <p:blipFill>
          <a:blip r:embed="rId3"/>
          <a:srcRect l="19164" t="7059" r="19902" b="1234"/>
          <a:stretch>
            <a:fillRect/>
          </a:stretch>
        </p:blipFill>
        <p:spPr>
          <a:xfrm>
            <a:off x="381000" y="187325"/>
            <a:ext cx="5562600" cy="6459538"/>
          </a:xfrm>
        </p:spPr>
      </p:pic>
      <p:sp>
        <p:nvSpPr>
          <p:cNvPr id="4" name="Rectangle 3"/>
          <p:cNvSpPr/>
          <p:nvPr/>
        </p:nvSpPr>
        <p:spPr>
          <a:xfrm>
            <a:off x="6324600" y="3844925"/>
            <a:ext cx="2286000" cy="1031875"/>
          </a:xfrm>
          <a:prstGeom prst="rect">
            <a:avLst/>
          </a:prstGeom>
          <a:solidFill>
            <a:srgbClr val="FFFF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2362200" y="4648200"/>
            <a:ext cx="3429000" cy="1981200"/>
          </a:xfrm>
          <a:prstGeom prst="rect">
            <a:avLst/>
          </a:prstGeom>
          <a:solidFill>
            <a:srgbClr val="FFFF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ounded Rectangular Callout 10"/>
          <p:cNvSpPr/>
          <p:nvPr/>
        </p:nvSpPr>
        <p:spPr>
          <a:xfrm>
            <a:off x="514868" y="1023042"/>
            <a:ext cx="237747" cy="244444"/>
          </a:xfrm>
          <a:prstGeom prst="wedgeRoundRectCallout">
            <a:avLst>
              <a:gd name="adj1" fmla="val 131324"/>
              <a:gd name="adj2" fmla="val -66296"/>
              <a:gd name="adj3" fmla="val 16667"/>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solidFill>
                  <a:schemeClr val="bg1"/>
                </a:solidFill>
                <a:latin typeface="Agency FB" pitchFamily="34" charset="0"/>
              </a:rPr>
              <a:t>1</a:t>
            </a:r>
          </a:p>
        </p:txBody>
      </p:sp>
      <p:sp>
        <p:nvSpPr>
          <p:cNvPr id="12" name="Rounded Rectangular Callout 11"/>
          <p:cNvSpPr/>
          <p:nvPr/>
        </p:nvSpPr>
        <p:spPr>
          <a:xfrm>
            <a:off x="3284048" y="778598"/>
            <a:ext cx="237747" cy="244444"/>
          </a:xfrm>
          <a:prstGeom prst="wedgeRoundRectCallout">
            <a:avLst>
              <a:gd name="adj1" fmla="val -146662"/>
              <a:gd name="adj2" fmla="val 41111"/>
              <a:gd name="adj3" fmla="val 16667"/>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solidFill>
                  <a:schemeClr val="bg1"/>
                </a:solidFill>
                <a:latin typeface="Agency FB" pitchFamily="34" charset="0"/>
              </a:rPr>
              <a:t>2</a:t>
            </a:r>
          </a:p>
        </p:txBody>
      </p:sp>
      <p:sp>
        <p:nvSpPr>
          <p:cNvPr id="13" name="Rounded Rectangular Callout 12"/>
          <p:cNvSpPr/>
          <p:nvPr/>
        </p:nvSpPr>
        <p:spPr>
          <a:xfrm>
            <a:off x="4234665" y="3313568"/>
            <a:ext cx="237747" cy="244444"/>
          </a:xfrm>
          <a:prstGeom prst="wedgeRoundRectCallout">
            <a:avLst>
              <a:gd name="adj1" fmla="val -116198"/>
              <a:gd name="adj2" fmla="val 63333"/>
              <a:gd name="adj3" fmla="val 16667"/>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solidFill>
                  <a:schemeClr val="bg1"/>
                </a:solidFill>
                <a:latin typeface="Agency FB" pitchFamily="34" charset="0"/>
              </a:rPr>
              <a:t>3</a:t>
            </a:r>
          </a:p>
        </p:txBody>
      </p:sp>
      <p:sp>
        <p:nvSpPr>
          <p:cNvPr id="14" name="Rounded Rectangular Callout 13"/>
          <p:cNvSpPr/>
          <p:nvPr/>
        </p:nvSpPr>
        <p:spPr>
          <a:xfrm>
            <a:off x="277121" y="4648200"/>
            <a:ext cx="237747" cy="244444"/>
          </a:xfrm>
          <a:prstGeom prst="wedgeRoundRectCallout">
            <a:avLst>
              <a:gd name="adj1" fmla="val 180829"/>
              <a:gd name="adj2" fmla="val 371"/>
              <a:gd name="adj3" fmla="val 16667"/>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solidFill>
                  <a:schemeClr val="bg1"/>
                </a:solidFill>
                <a:latin typeface="Agency FB" pitchFamily="34" charset="0"/>
              </a:rPr>
              <a:t>4</a:t>
            </a:r>
          </a:p>
        </p:txBody>
      </p:sp>
      <p:sp>
        <p:nvSpPr>
          <p:cNvPr id="15" name="Rounded Rectangular Callout 14"/>
          <p:cNvSpPr/>
          <p:nvPr/>
        </p:nvSpPr>
        <p:spPr>
          <a:xfrm>
            <a:off x="2481073" y="4754577"/>
            <a:ext cx="237747" cy="244444"/>
          </a:xfrm>
          <a:prstGeom prst="wedgeRoundRectCallout">
            <a:avLst>
              <a:gd name="adj1" fmla="val 169404"/>
              <a:gd name="adj2" fmla="val -36666"/>
              <a:gd name="adj3" fmla="val 16667"/>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r>
              <a:rPr lang="en-US" dirty="0">
                <a:solidFill>
                  <a:schemeClr val="bg1"/>
                </a:solidFill>
                <a:latin typeface="Agency FB" pitchFamily="34" charset="0"/>
              </a:rPr>
              <a:t>5</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bodyPr>
          <a:lstStyle/>
          <a:p>
            <a:pPr algn="ctr"/>
            <a:r>
              <a:rPr lang="en-US" smtClean="0"/>
              <a:t>What does the report card measure?</a:t>
            </a:r>
          </a:p>
        </p:txBody>
      </p:sp>
      <p:sp>
        <p:nvSpPr>
          <p:cNvPr id="34819" name="Content Placeholder 2"/>
          <p:cNvSpPr>
            <a:spLocks noGrp="1"/>
          </p:cNvSpPr>
          <p:nvPr>
            <p:ph idx="1"/>
          </p:nvPr>
        </p:nvSpPr>
        <p:spPr>
          <a:xfrm>
            <a:off x="914400" y="2032000"/>
            <a:ext cx="7772400" cy="5073650"/>
          </a:xfrm>
        </p:spPr>
        <p:txBody>
          <a:bodyPr/>
          <a:lstStyle/>
          <a:p>
            <a:r>
              <a:rPr lang="en-US" smtClean="0"/>
              <a:t>Priority 1:	 Student Achievement</a:t>
            </a:r>
          </a:p>
          <a:p>
            <a:r>
              <a:rPr lang="en-US" smtClean="0"/>
              <a:t>Priority 2:	Student Growth</a:t>
            </a:r>
          </a:p>
          <a:p>
            <a:r>
              <a:rPr lang="en-US" smtClean="0"/>
              <a:t>Priority 3:	Closing the Gaps</a:t>
            </a:r>
          </a:p>
          <a:p>
            <a:r>
              <a:rPr lang="en-US" smtClean="0"/>
              <a:t>Priority 4:	On Track/Post-Secondary 				Readiness	</a:t>
            </a:r>
          </a:p>
          <a:p>
            <a:endParaRPr lang="en-US" smtClean="0"/>
          </a:p>
          <a:p>
            <a:pPr algn="ctr"/>
            <a:r>
              <a:rPr lang="en-US" smtClean="0"/>
              <a:t>Test Participation</a:t>
            </a:r>
          </a:p>
          <a:p>
            <a:pPr algn="ctr"/>
            <a:r>
              <a:rPr lang="en-US" smtClean="0"/>
              <a:t>Absenteeism</a:t>
            </a:r>
          </a:p>
          <a:p>
            <a:pPr algn="ctr"/>
            <a:r>
              <a:rPr lang="en-US" smtClean="0"/>
              <a:t>Dropout Rate</a:t>
            </a:r>
          </a:p>
          <a:p>
            <a:endParaRPr lang="en-US" smtClean="0"/>
          </a:p>
        </p:txBody>
      </p:sp>
      <p:pic>
        <p:nvPicPr>
          <p:cNvPr id="1026" name="Picture 2" descr="C:\Users\jdoro\AppData\Local\Microsoft\Windows\Temporary Internet Files\Content.IE5\LQ7RWXJ4\MM900234700[1].gif"/>
          <p:cNvPicPr>
            <a:picLocks noChangeAspect="1" noChangeArrowheads="1" noCrop="1"/>
          </p:cNvPicPr>
          <p:nvPr/>
        </p:nvPicPr>
        <p:blipFill>
          <a:blip r:embed="rId3"/>
          <a:srcRect/>
          <a:stretch>
            <a:fillRect/>
          </a:stretch>
        </p:blipFill>
        <p:spPr bwMode="auto">
          <a:xfrm>
            <a:off x="914400" y="4888871"/>
            <a:ext cx="1758069" cy="162283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1271587"/>
          </a:xfrm>
        </p:spPr>
        <p:txBody>
          <a:bodyPr wrap="square" lIns="91440" tIns="45720" rIns="91440" bIns="45720" numCol="1" anchorCtr="0" compatLnSpc="1">
            <a:prstTxWarp prst="textNoShape">
              <a:avLst/>
            </a:prstTxWarp>
          </a:bodyPr>
          <a:lstStyle/>
          <a:p>
            <a:pPr algn="ctr" fontAlgn="auto">
              <a:spcAft>
                <a:spcPts val="0"/>
              </a:spcAft>
              <a:defRPr/>
            </a:pPr>
            <a:r>
              <a:rPr lang="en-US" dirty="0" smtClean="0">
                <a:solidFill>
                  <a:schemeClr val="tx2">
                    <a:satMod val="200000"/>
                  </a:schemeClr>
                </a:solidFill>
                <a:ea typeface="ＭＳ Ｐゴシック" pitchFamily="34" charset="-128"/>
              </a:rPr>
              <a:t>What does the accountability score mean? </a:t>
            </a:r>
          </a:p>
        </p:txBody>
      </p:sp>
      <p:sp>
        <p:nvSpPr>
          <p:cNvPr id="35843" name="Content Placeholder 2"/>
          <p:cNvSpPr>
            <a:spLocks noGrp="1"/>
          </p:cNvSpPr>
          <p:nvPr>
            <p:ph idx="1"/>
          </p:nvPr>
        </p:nvSpPr>
        <p:spPr>
          <a:xfrm>
            <a:off x="690563" y="1784350"/>
            <a:ext cx="8453437" cy="4572000"/>
          </a:xfrm>
        </p:spPr>
        <p:txBody>
          <a:bodyPr/>
          <a:lstStyle/>
          <a:p>
            <a:pPr>
              <a:buFont typeface="Wingdings" pitchFamily="-65" charset="2"/>
              <a:buNone/>
            </a:pPr>
            <a:endParaRPr lang="en-US" smtClean="0"/>
          </a:p>
          <a:p>
            <a:pPr>
              <a:buFont typeface="Wingdings" pitchFamily="-65" charset="2"/>
              <a:buNone/>
            </a:pPr>
            <a:endParaRPr lang="en-US" smtClean="0"/>
          </a:p>
          <a:p>
            <a:r>
              <a:rPr lang="en-US" smtClean="0"/>
              <a:t>Reflects many measures</a:t>
            </a:r>
          </a:p>
          <a:p>
            <a:pPr>
              <a:buFont typeface="Wingdings" pitchFamily="-65" charset="2"/>
              <a:buNone/>
            </a:pPr>
            <a:endParaRPr lang="en-US" smtClean="0"/>
          </a:p>
          <a:p>
            <a:r>
              <a:rPr lang="en-US" smtClean="0"/>
              <a:t>It is NOT a percent correct</a:t>
            </a:r>
          </a:p>
          <a:p>
            <a:pPr>
              <a:buFont typeface="Wingdings" pitchFamily="-65" charset="2"/>
              <a:buNone/>
            </a:pPr>
            <a:r>
              <a:rPr lang="en-US" smtClean="0"/>
              <a:t>measurement, so these scores </a:t>
            </a:r>
          </a:p>
          <a:p>
            <a:pPr>
              <a:buFont typeface="Wingdings" pitchFamily="-65" charset="2"/>
              <a:buNone/>
            </a:pPr>
            <a:r>
              <a:rPr lang="en-US" smtClean="0"/>
              <a:t>are NOT the same as grades</a:t>
            </a:r>
          </a:p>
        </p:txBody>
      </p:sp>
      <p:pic>
        <p:nvPicPr>
          <p:cNvPr id="25604" name="Picture 4"/>
          <p:cNvPicPr>
            <a:picLocks noChangeAspect="1" noChangeArrowheads="1"/>
          </p:cNvPicPr>
          <p:nvPr/>
        </p:nvPicPr>
        <p:blipFill>
          <a:blip r:embed="rId3"/>
          <a:srcRect l="12812" t="28934" r="73050" b="51767"/>
          <a:stretch>
            <a:fillRect/>
          </a:stretch>
        </p:blipFill>
        <p:spPr bwMode="auto">
          <a:xfrm>
            <a:off x="6240027" y="3475597"/>
            <a:ext cx="2250208" cy="245744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bodyPr>
          <a:lstStyle/>
          <a:p>
            <a:pPr algn="ctr"/>
            <a:r>
              <a:rPr lang="en-US" smtClean="0"/>
              <a:t>As a parent, how can you use this information?</a:t>
            </a:r>
          </a:p>
        </p:txBody>
      </p:sp>
      <p:sp>
        <p:nvSpPr>
          <p:cNvPr id="37891" name="Content Placeholder 2"/>
          <p:cNvSpPr>
            <a:spLocks noGrp="1"/>
          </p:cNvSpPr>
          <p:nvPr>
            <p:ph idx="1"/>
          </p:nvPr>
        </p:nvSpPr>
        <p:spPr>
          <a:xfrm>
            <a:off x="914400" y="2286000"/>
            <a:ext cx="7772400" cy="4572000"/>
          </a:xfrm>
        </p:spPr>
        <p:txBody>
          <a:bodyPr/>
          <a:lstStyle/>
          <a:p>
            <a:r>
              <a:rPr lang="en-US" smtClean="0"/>
              <a:t>Discuss the report card at Parent/Teacher Conferences. How can you help your child improve?</a:t>
            </a:r>
          </a:p>
          <a:p>
            <a:r>
              <a:rPr lang="en-US" smtClean="0"/>
              <a:t>Ask school staff to sponsor a parent meeting to discuss your school’s areas of strength and areas of need.</a:t>
            </a:r>
          </a:p>
          <a:p>
            <a:pPr lvl="1"/>
            <a:r>
              <a:rPr lang="en-US" smtClean="0"/>
              <a:t>What steps is the school taking to help students improve?</a:t>
            </a:r>
          </a:p>
          <a:p>
            <a:pPr lvl="1"/>
            <a:r>
              <a:rPr lang="en-US" smtClean="0"/>
              <a:t>How can parents help?</a:t>
            </a:r>
          </a:p>
        </p:txBody>
      </p:sp>
      <p:pic>
        <p:nvPicPr>
          <p:cNvPr id="37892" name="Picture 4" descr="C:\Users\jdoro\AppData\Local\Microsoft\Windows\Temporary Internet Files\Content.IE5\J6R1BBE8\MM900288928[1].gif"/>
          <p:cNvPicPr>
            <a:picLocks noChangeAspect="1" noChangeArrowheads="1" noCrop="1"/>
          </p:cNvPicPr>
          <p:nvPr/>
        </p:nvPicPr>
        <p:blipFill>
          <a:blip r:embed="rId3"/>
          <a:srcRect/>
          <a:stretch>
            <a:fillRect/>
          </a:stretch>
        </p:blipFill>
        <p:spPr bwMode="auto">
          <a:xfrm>
            <a:off x="7567527" y="1160054"/>
            <a:ext cx="1452536" cy="137492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1422400"/>
          </a:xfrm>
        </p:spPr>
        <p:txBody>
          <a:bodyPr wrap="square" lIns="91440" tIns="45720" rIns="91440" bIns="45720" numCol="1" anchorCtr="0" compatLnSpc="1">
            <a:prstTxWarp prst="textNoShape">
              <a:avLst/>
            </a:prstTxWarp>
          </a:bodyPr>
          <a:lstStyle/>
          <a:p>
            <a:pPr algn="ctr"/>
            <a:r>
              <a:rPr lang="en-US" smtClean="0"/>
              <a:t>As a parent where can you get more information?</a:t>
            </a:r>
          </a:p>
        </p:txBody>
      </p:sp>
      <p:sp>
        <p:nvSpPr>
          <p:cNvPr id="38915" name="Content Placeholder 2"/>
          <p:cNvSpPr>
            <a:spLocks noGrp="1"/>
          </p:cNvSpPr>
          <p:nvPr>
            <p:ph idx="1"/>
          </p:nvPr>
        </p:nvSpPr>
        <p:spPr>
          <a:xfrm>
            <a:off x="914400" y="3054350"/>
            <a:ext cx="7772400" cy="4572000"/>
          </a:xfrm>
        </p:spPr>
        <p:txBody>
          <a:bodyPr/>
          <a:lstStyle/>
          <a:p>
            <a:r>
              <a:rPr lang="en-US" smtClean="0">
                <a:hlinkClick r:id="rId3" action="ppaction://hlinkfile"/>
              </a:rPr>
              <a:t>dpi.wi.gov/oes/acct/accountability.html</a:t>
            </a:r>
            <a:endParaRPr lang="en-US" smtClean="0"/>
          </a:p>
          <a:p>
            <a:r>
              <a:rPr lang="en-US" smtClean="0">
                <a:hlinkClick r:id="rId4" action="ppaction://hlinkfile"/>
              </a:rPr>
              <a:t>dpi.wi.gov/sprndnt/everydschild.html</a:t>
            </a:r>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have questions…</a:t>
            </a:r>
            <a:endParaRPr lang="en-US" dirty="0"/>
          </a:p>
        </p:txBody>
      </p:sp>
      <p:sp>
        <p:nvSpPr>
          <p:cNvPr id="3" name="Content Placeholder 2"/>
          <p:cNvSpPr>
            <a:spLocks noGrp="1"/>
          </p:cNvSpPr>
          <p:nvPr>
            <p:ph idx="1"/>
          </p:nvPr>
        </p:nvSpPr>
        <p:spPr/>
        <p:txBody>
          <a:bodyPr/>
          <a:lstStyle/>
          <a:p>
            <a:pPr>
              <a:buNone/>
            </a:pPr>
            <a:r>
              <a:rPr lang="en-US" dirty="0" smtClean="0"/>
              <a:t>	Contact your child’s teacher, the school’s principal, or the district administrator if you have questions about the new report card or the higher expectations of the new Common Core State standards.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bodyPr>
          <a:lstStyle/>
          <a:p>
            <a:pPr algn="ctr" fontAlgn="auto">
              <a:spcAft>
                <a:spcPts val="0"/>
              </a:spcAft>
              <a:defRPr/>
            </a:pPr>
            <a:r>
              <a:rPr lang="en-US" dirty="0" smtClean="0">
                <a:solidFill>
                  <a:schemeClr val="tx2">
                    <a:satMod val="200000"/>
                  </a:schemeClr>
                </a:solidFill>
                <a:ea typeface="ＭＳ Ｐゴシック" pitchFamily="34" charset="-128"/>
              </a:rPr>
              <a:t>Education Is Changing</a:t>
            </a:r>
          </a:p>
        </p:txBody>
      </p:sp>
      <p:sp>
        <p:nvSpPr>
          <p:cNvPr id="16387" name="Content Placeholder 2"/>
          <p:cNvSpPr>
            <a:spLocks noGrp="1"/>
          </p:cNvSpPr>
          <p:nvPr>
            <p:ph idx="1"/>
          </p:nvPr>
        </p:nvSpPr>
        <p:spPr/>
        <p:txBody>
          <a:bodyPr>
            <a:normAutofit/>
          </a:bodyPr>
          <a:lstStyle/>
          <a:p>
            <a:r>
              <a:rPr lang="en-US" sz="3300" smtClean="0"/>
              <a:t>45 States and 3 territories have adopted the Common Core State Standards</a:t>
            </a:r>
          </a:p>
          <a:p>
            <a:endParaRPr lang="en-US" sz="3300" dirty="0" smtClean="0"/>
          </a:p>
          <a:p>
            <a:pPr algn="ctr">
              <a:buFont typeface="Wingdings" pitchFamily="-65" charset="2"/>
              <a:buNone/>
            </a:pPr>
            <a:endParaRPr lang="en-US" sz="3300" dirty="0" smtClean="0"/>
          </a:p>
          <a:p>
            <a:pPr algn="ctr">
              <a:buFont typeface="Wingdings" pitchFamily="-65" charset="2"/>
              <a:buNone/>
            </a:pPr>
            <a:endParaRPr lang="en-US" sz="3300" dirty="0" smtClean="0"/>
          </a:p>
          <a:p>
            <a:pPr algn="ctr">
              <a:buFont typeface="Wingdings" pitchFamily="-65" charset="2"/>
              <a:buNone/>
            </a:pPr>
            <a:endParaRPr lang="en-US" sz="3300" dirty="0" smtClean="0"/>
          </a:p>
          <a:p>
            <a:pPr algn="ctr">
              <a:buFont typeface="Wingdings" pitchFamily="-65" charset="2"/>
              <a:buNone/>
            </a:pPr>
            <a:r>
              <a:rPr lang="en-US" sz="3300" dirty="0" smtClean="0"/>
              <a:t>GOAL: </a:t>
            </a:r>
            <a:r>
              <a:rPr lang="en-US" sz="3300" b="1" dirty="0" smtClean="0"/>
              <a:t>ALL</a:t>
            </a:r>
            <a:r>
              <a:rPr lang="en-US" sz="3300" dirty="0" smtClean="0"/>
              <a:t> students will be college and career ready</a:t>
            </a:r>
          </a:p>
        </p:txBody>
      </p:sp>
      <p:pic>
        <p:nvPicPr>
          <p:cNvPr id="16388" name="Picture 3" descr="Lauren's graduation.jpg"/>
          <p:cNvPicPr>
            <a:picLocks noChangeAspect="1"/>
          </p:cNvPicPr>
          <p:nvPr/>
        </p:nvPicPr>
        <p:blipFill>
          <a:blip r:embed="rId3"/>
          <a:srcRect/>
          <a:stretch>
            <a:fillRect/>
          </a:stretch>
        </p:blipFill>
        <p:spPr bwMode="auto">
          <a:xfrm>
            <a:off x="3795713" y="2943225"/>
            <a:ext cx="1765300" cy="2354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normAutofit fontScale="90000"/>
          </a:bodyPr>
          <a:lstStyle/>
          <a:p>
            <a:pPr algn="ctr"/>
            <a:r>
              <a:rPr lang="en-US" sz="3600" smtClean="0"/>
              <a:t>Wisconsin’s </a:t>
            </a:r>
            <a:br>
              <a:rPr lang="en-US" sz="3600" smtClean="0"/>
            </a:br>
            <a:r>
              <a:rPr lang="en-US" sz="3600" smtClean="0"/>
              <a:t>New Accountability System</a:t>
            </a:r>
          </a:p>
        </p:txBody>
      </p:sp>
      <p:sp>
        <p:nvSpPr>
          <p:cNvPr id="18435" name="Content Placeholder 2"/>
          <p:cNvSpPr>
            <a:spLocks noGrp="1"/>
          </p:cNvSpPr>
          <p:nvPr>
            <p:ph idx="1"/>
          </p:nvPr>
        </p:nvSpPr>
        <p:spPr>
          <a:xfrm>
            <a:off x="914400" y="1965325"/>
            <a:ext cx="7772400" cy="4572000"/>
          </a:xfrm>
        </p:spPr>
        <p:txBody>
          <a:bodyPr/>
          <a:lstStyle/>
          <a:p>
            <a:r>
              <a:rPr lang="en-US" smtClean="0"/>
              <a:t>To help parents understand</a:t>
            </a:r>
          </a:p>
          <a:p>
            <a:pPr>
              <a:buFont typeface="Wingdings" pitchFamily="-65" charset="2"/>
              <a:buNone/>
            </a:pPr>
            <a:r>
              <a:rPr lang="en-US" smtClean="0"/>
              <a:t>how their child’s school is doing and</a:t>
            </a:r>
          </a:p>
          <a:p>
            <a:pPr>
              <a:buFont typeface="Wingdings" pitchFamily="-65" charset="2"/>
              <a:buNone/>
            </a:pPr>
            <a:r>
              <a:rPr lang="en-US" smtClean="0"/>
              <a:t> where it can improve</a:t>
            </a:r>
          </a:p>
          <a:p>
            <a:pPr>
              <a:buFont typeface="Wingdings" pitchFamily="-65" charset="2"/>
              <a:buNone/>
            </a:pPr>
            <a:endParaRPr lang="en-US" smtClean="0"/>
          </a:p>
          <a:p>
            <a:r>
              <a:rPr lang="en-US" smtClean="0"/>
              <a:t>To help schools get a better</a:t>
            </a:r>
          </a:p>
          <a:p>
            <a:pPr>
              <a:buFont typeface="Wingdings" pitchFamily="-65" charset="2"/>
              <a:buNone/>
            </a:pPr>
            <a:r>
              <a:rPr lang="en-US" smtClean="0"/>
              <a:t> picture of how well they help</a:t>
            </a:r>
          </a:p>
          <a:p>
            <a:pPr>
              <a:buFont typeface="Wingdings" pitchFamily="-65" charset="2"/>
              <a:buNone/>
            </a:pPr>
            <a:r>
              <a:rPr lang="en-US" smtClean="0"/>
              <a:t> children learn</a:t>
            </a:r>
          </a:p>
        </p:txBody>
      </p:sp>
      <p:pic>
        <p:nvPicPr>
          <p:cNvPr id="18436" name="Picture 8"/>
          <p:cNvPicPr>
            <a:picLocks noChangeAspect="1" noChangeArrowheads="1"/>
          </p:cNvPicPr>
          <p:nvPr/>
        </p:nvPicPr>
        <p:blipFill>
          <a:blip r:embed="rId3"/>
          <a:srcRect l="15628" t="24265" r="65800" b="12746"/>
          <a:stretch>
            <a:fillRect/>
          </a:stretch>
        </p:blipFill>
        <p:spPr bwMode="auto">
          <a:xfrm>
            <a:off x="7043738" y="1965325"/>
            <a:ext cx="1828800" cy="3576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1271587"/>
          </a:xfrm>
        </p:spPr>
        <p:txBody>
          <a:bodyPr wrap="square" lIns="91440" tIns="45720" rIns="91440" bIns="45720" numCol="1" anchorCtr="0" compatLnSpc="1">
            <a:prstTxWarp prst="textNoShape">
              <a:avLst/>
            </a:prstTxWarp>
          </a:bodyPr>
          <a:lstStyle/>
          <a:p>
            <a:pPr algn="ctr"/>
            <a:r>
              <a:rPr lang="en-US" smtClean="0"/>
              <a:t>The New Report Card Uses a New Scale</a:t>
            </a:r>
          </a:p>
        </p:txBody>
      </p:sp>
      <p:pic>
        <p:nvPicPr>
          <p:cNvPr id="19459" name="Content Placeholder 3" descr="roadsignboth.gif"/>
          <p:cNvPicPr>
            <a:picLocks noGrp="1" noChangeAspect="1"/>
          </p:cNvPicPr>
          <p:nvPr>
            <p:ph idx="1"/>
          </p:nvPr>
        </p:nvPicPr>
        <p:blipFill>
          <a:blip r:embed="rId3"/>
          <a:srcRect l="-60075" r="-60075"/>
          <a:stretch>
            <a:fillRect/>
          </a:stretch>
        </p:blipFill>
        <p:spPr>
          <a:xfrm>
            <a:off x="914400" y="2286000"/>
            <a:ext cx="7772400" cy="45720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1271587"/>
          </a:xfrm>
        </p:spPr>
        <p:txBody>
          <a:bodyPr wrap="square" lIns="91440" tIns="45720" rIns="91440" bIns="45720" numCol="1" anchorCtr="0" compatLnSpc="1">
            <a:prstTxWarp prst="textNoShape">
              <a:avLst/>
            </a:prstTxWarp>
          </a:bodyPr>
          <a:lstStyle/>
          <a:p>
            <a:pPr algn="ctr"/>
            <a:r>
              <a:rPr lang="en-US" smtClean="0"/>
              <a:t>The New Report Card Uses a New Scale</a:t>
            </a:r>
          </a:p>
        </p:txBody>
      </p:sp>
      <p:pic>
        <p:nvPicPr>
          <p:cNvPr id="23555" name="Content Placeholder 3" descr="thermometer images.jpg"/>
          <p:cNvPicPr>
            <a:picLocks noGrp="1" noChangeAspect="1"/>
          </p:cNvPicPr>
          <p:nvPr>
            <p:ph idx="1"/>
          </p:nvPr>
        </p:nvPicPr>
        <p:blipFill>
          <a:blip r:embed="rId3"/>
          <a:srcRect l="-102113" r="-92487"/>
          <a:stretch>
            <a:fillRect/>
          </a:stretch>
        </p:blipFill>
        <p:spPr>
          <a:xfrm>
            <a:off x="651850" y="2085975"/>
            <a:ext cx="8034950" cy="45720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1293812"/>
          </a:xfrm>
        </p:spPr>
        <p:txBody>
          <a:bodyPr wrap="square" lIns="91440" tIns="45720" rIns="91440" bIns="45720" numCol="1" anchorCtr="0" compatLnSpc="1">
            <a:prstTxWarp prst="textNoShape">
              <a:avLst/>
            </a:prstTxWarp>
          </a:bodyPr>
          <a:lstStyle/>
          <a:p>
            <a:pPr algn="ctr"/>
            <a:r>
              <a:rPr lang="en-US" smtClean="0"/>
              <a:t>The New Report Card Uses a New Scale</a:t>
            </a:r>
          </a:p>
        </p:txBody>
      </p:sp>
      <p:pic>
        <p:nvPicPr>
          <p:cNvPr id="21507" name="Content Placeholder 3" descr="Scale images.jpg"/>
          <p:cNvPicPr>
            <a:picLocks noGrp="1" noChangeAspect="1"/>
          </p:cNvPicPr>
          <p:nvPr>
            <p:ph idx="1"/>
          </p:nvPr>
        </p:nvPicPr>
        <p:blipFill>
          <a:blip r:embed="rId3"/>
          <a:srcRect l="-37692" r="-37692"/>
          <a:stretch>
            <a:fillRect/>
          </a:stretch>
        </p:blipFill>
        <p:spPr>
          <a:xfrm>
            <a:off x="914400" y="2286000"/>
            <a:ext cx="7772400" cy="45720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lIns="91440" tIns="45720" rIns="91440" bIns="45720" numCol="1" anchorCtr="0" compatLnSpc="1">
            <a:prstTxWarp prst="textNoShape">
              <a:avLst/>
            </a:prstTxWarp>
          </a:bodyPr>
          <a:lstStyle/>
          <a:p>
            <a:pPr algn="ctr"/>
            <a:r>
              <a:rPr lang="en-US" smtClean="0"/>
              <a:t>Scale Makes a Difference</a:t>
            </a:r>
          </a:p>
        </p:txBody>
      </p:sp>
      <p:sp>
        <p:nvSpPr>
          <p:cNvPr id="25603" name="Content Placeholder 2"/>
          <p:cNvSpPr>
            <a:spLocks noGrp="1"/>
          </p:cNvSpPr>
          <p:nvPr>
            <p:ph idx="1"/>
          </p:nvPr>
        </p:nvSpPr>
        <p:spPr>
          <a:xfrm>
            <a:off x="0" y="1427163"/>
            <a:ext cx="7772400" cy="4572000"/>
          </a:xfrm>
        </p:spPr>
        <p:txBody>
          <a:bodyPr/>
          <a:lstStyle/>
          <a:p>
            <a:r>
              <a:rPr lang="en-US" smtClean="0"/>
              <a:t>The School Report Card uses a different scale to measure our students:</a:t>
            </a:r>
          </a:p>
          <a:p>
            <a:pPr lvl="1"/>
            <a:r>
              <a:rPr lang="en-US" smtClean="0"/>
              <a:t>Wisconsin had lower proficiency standards than other states</a:t>
            </a:r>
          </a:p>
          <a:p>
            <a:pPr lvl="1"/>
            <a:r>
              <a:rPr lang="en-US" smtClean="0"/>
              <a:t>Now, Wisconsin schools will be measured using a scale that is common across the country. This scale is based on the National</a:t>
            </a:r>
          </a:p>
          <a:p>
            <a:pPr lvl="1">
              <a:buFont typeface="Wingdings" pitchFamily="-65" charset="2"/>
              <a:buNone/>
            </a:pPr>
            <a:r>
              <a:rPr lang="en-US" smtClean="0"/>
              <a:t>    Assessment of Education </a:t>
            </a:r>
          </a:p>
          <a:p>
            <a:pPr lvl="1">
              <a:buFont typeface="Wingdings" pitchFamily="-65" charset="2"/>
              <a:buNone/>
            </a:pPr>
            <a:r>
              <a:rPr lang="en-US" smtClean="0"/>
              <a:t>    Progress (NAEP)</a:t>
            </a:r>
          </a:p>
        </p:txBody>
      </p:sp>
      <p:pic>
        <p:nvPicPr>
          <p:cNvPr id="25604" name="Picture 3" descr="Level the Playing Field.jpg"/>
          <p:cNvPicPr>
            <a:picLocks noChangeAspect="1"/>
          </p:cNvPicPr>
          <p:nvPr/>
        </p:nvPicPr>
        <p:blipFill>
          <a:blip r:embed="rId3"/>
          <a:srcRect/>
          <a:stretch>
            <a:fillRect/>
          </a:stretch>
        </p:blipFill>
        <p:spPr bwMode="auto">
          <a:xfrm>
            <a:off x="4937125" y="4346575"/>
            <a:ext cx="4019550" cy="2511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1271587"/>
          </a:xfrm>
        </p:spPr>
        <p:txBody>
          <a:bodyPr wrap="square" lIns="91440" tIns="45720" rIns="91440" bIns="45720" numCol="1" anchorCtr="0" compatLnSpc="1">
            <a:prstTxWarp prst="textNoShape">
              <a:avLst/>
            </a:prstTxWarp>
          </a:bodyPr>
          <a:lstStyle/>
          <a:p>
            <a:pPr algn="ctr"/>
            <a:r>
              <a:rPr lang="en-US" smtClean="0"/>
              <a:t>What does this new scale mean?</a:t>
            </a:r>
          </a:p>
        </p:txBody>
      </p:sp>
      <p:sp>
        <p:nvSpPr>
          <p:cNvPr id="29699" name="Content Placeholder 2"/>
          <p:cNvSpPr>
            <a:spLocks noGrp="1"/>
          </p:cNvSpPr>
          <p:nvPr>
            <p:ph idx="1"/>
          </p:nvPr>
        </p:nvSpPr>
        <p:spPr/>
        <p:txBody>
          <a:bodyPr/>
          <a:lstStyle/>
          <a:p>
            <a:pPr>
              <a:buFont typeface="Wingdings" pitchFamily="-65" charset="2"/>
              <a:buNone/>
            </a:pPr>
            <a:endParaRPr lang="en-US" smtClean="0"/>
          </a:p>
          <a:p>
            <a:pPr lvl="1">
              <a:buFont typeface="Wingdings" pitchFamily="-65" charset="2"/>
              <a:buNone/>
            </a:pPr>
            <a:endParaRPr lang="en-US" smtClean="0"/>
          </a:p>
        </p:txBody>
      </p:sp>
      <p:graphicFrame>
        <p:nvGraphicFramePr>
          <p:cNvPr id="4" name="Table 3"/>
          <p:cNvGraphicFramePr>
            <a:graphicFrameLocks noGrp="1"/>
          </p:cNvGraphicFramePr>
          <p:nvPr/>
        </p:nvGraphicFramePr>
        <p:xfrm>
          <a:off x="825500" y="2600572"/>
          <a:ext cx="7573963" cy="3471616"/>
        </p:xfrm>
        <a:graphic>
          <a:graphicData uri="http://schemas.openxmlformats.org/drawingml/2006/table">
            <a:tbl>
              <a:tblPr/>
              <a:tblGrid>
                <a:gridCol w="2362200"/>
                <a:gridCol w="2303463"/>
                <a:gridCol w="1539875"/>
                <a:gridCol w="1368425"/>
              </a:tblGrid>
              <a:tr h="221522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2011-12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CESA 10 School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 Proficient &amp; Advanced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State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P &amp; 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Corbel" pitchFamily="-65" charset="0"/>
                          <a:ea typeface="ＭＳ Ｐゴシック" pitchFamily="-65" charset="-128"/>
                        </a:rPr>
                        <a:t>New State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noFill/>
                  </a:tcPr>
                </a:tc>
              </a:tr>
              <a:tr h="6281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orbel" pitchFamily="-65" charset="0"/>
                          <a:ea typeface="ＭＳ Ｐゴシック" pitchFamily="-65" charset="-128"/>
                        </a:rPr>
                        <a:t>All Reading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smtClean="0">
                          <a:ln>
                            <a:noFill/>
                          </a:ln>
                          <a:solidFill>
                            <a:schemeClr val="tx1"/>
                          </a:solidFill>
                          <a:effectLst/>
                          <a:latin typeface="Corbel" pitchFamily="-65" charset="0"/>
                          <a:ea typeface="ＭＳ Ｐゴシック" pitchFamily="-65" charset="-128"/>
                        </a:rPr>
                        <a:t>81.5%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smtClean="0">
                          <a:ln>
                            <a:noFill/>
                          </a:ln>
                          <a:solidFill>
                            <a:schemeClr val="tx1"/>
                          </a:solidFill>
                          <a:effectLst/>
                          <a:latin typeface="Corbel" pitchFamily="-65" charset="0"/>
                          <a:ea typeface="ＭＳ Ｐゴシック" pitchFamily="-65" charset="-128"/>
                        </a:rPr>
                        <a:t>81.9%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smtClean="0">
                          <a:ln>
                            <a:noFill/>
                          </a:ln>
                          <a:solidFill>
                            <a:schemeClr val="tx1"/>
                          </a:solidFill>
                          <a:effectLst/>
                          <a:latin typeface="Corbel" pitchFamily="-65" charset="0"/>
                          <a:ea typeface="ＭＳ Ｐゴシック" pitchFamily="-65" charset="-128"/>
                        </a:rPr>
                        <a:t>37.9%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alpha val="20000"/>
                      </a:schemeClr>
                    </a:solidFill>
                  </a:tcPr>
                </a:tc>
              </a:tr>
              <a:tr h="6281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orbel" pitchFamily="-65" charset="0"/>
                          <a:ea typeface="ＭＳ Ｐゴシック" pitchFamily="-65" charset="-128"/>
                        </a:rPr>
                        <a:t>All Math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orbel" pitchFamily="-65" charset="0"/>
                          <a:ea typeface="ＭＳ Ｐゴシック" pitchFamily="-65" charset="-128"/>
                        </a:rPr>
                        <a:t>75.9%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orbel" pitchFamily="-65" charset="0"/>
                          <a:ea typeface="ＭＳ Ｐゴシック" pitchFamily="-65" charset="-128"/>
                        </a:rPr>
                        <a:t>78.0%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orbel" pitchFamily="-65" charset="0"/>
                          <a:ea typeface="ＭＳ Ｐゴシック" pitchFamily="-65" charset="-128"/>
                        </a:rPr>
                        <a:t>49.8%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31788"/>
            <a:ext cx="7772400" cy="1271587"/>
          </a:xfrm>
        </p:spPr>
        <p:txBody>
          <a:bodyPr wrap="square" lIns="91440" tIns="45720" rIns="91440" bIns="45720" numCol="1" anchorCtr="0" compatLnSpc="1">
            <a:prstTxWarp prst="textNoShape">
              <a:avLst/>
            </a:prstTxWarp>
          </a:bodyPr>
          <a:lstStyle/>
          <a:p>
            <a:pPr algn="ctr"/>
            <a:r>
              <a:rPr lang="en-US" smtClean="0"/>
              <a:t>What does this new scale mean?</a:t>
            </a:r>
          </a:p>
        </p:txBody>
      </p:sp>
      <p:graphicFrame>
        <p:nvGraphicFramePr>
          <p:cNvPr id="4" name="Content Placeholder 3"/>
          <p:cNvGraphicFramePr>
            <a:graphicFrameLocks noGrp="1"/>
          </p:cNvGraphicFramePr>
          <p:nvPr>
            <p:ph idx="1"/>
          </p:nvPr>
        </p:nvGraphicFramePr>
        <p:xfrm>
          <a:off x="914400" y="2308259"/>
          <a:ext cx="7772400" cy="3175702"/>
        </p:xfrm>
        <a:graphic>
          <a:graphicData uri="http://schemas.openxmlformats.org/drawingml/2006/table">
            <a:tbl>
              <a:tblPr/>
              <a:tblGrid>
                <a:gridCol w="1554163"/>
                <a:gridCol w="1554162"/>
                <a:gridCol w="1555750"/>
                <a:gridCol w="1554163"/>
                <a:gridCol w="1554162"/>
              </a:tblGrid>
              <a:tr h="1895542">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Corbel" pitchFamily="-65" charset="0"/>
                        <a:ea typeface="ＭＳ Ｐゴシック" pitchFamily="-65"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Group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4</a:t>
                      </a:r>
                      <a:r>
                        <a:rPr kumimoji="0" lang="en-US" sz="2400" b="1" i="0" u="none" strike="noStrike" cap="none" normalizeH="0" baseline="30000" dirty="0" smtClean="0">
                          <a:ln>
                            <a:noFill/>
                          </a:ln>
                          <a:solidFill>
                            <a:schemeClr val="tx1"/>
                          </a:solidFill>
                          <a:effectLst/>
                          <a:latin typeface="Corbel" pitchFamily="-65" charset="0"/>
                          <a:ea typeface="ＭＳ Ｐゴシック" pitchFamily="-65" charset="-128"/>
                        </a:rPr>
                        <a:t>th</a:t>
                      </a: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 Grade Percent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 Proficient &amp; Advanced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8</a:t>
                      </a:r>
                      <a:r>
                        <a:rPr kumimoji="0" lang="en-US" sz="2400" b="1" i="0" u="none" strike="noStrike" cap="none" normalizeH="0" baseline="30000" smtClean="0">
                          <a:ln>
                            <a:noFill/>
                          </a:ln>
                          <a:solidFill>
                            <a:schemeClr val="tx1"/>
                          </a:solidFill>
                          <a:effectLst/>
                          <a:latin typeface="Corbel" pitchFamily="-65" charset="0"/>
                          <a:ea typeface="ＭＳ Ｐゴシック" pitchFamily="-65" charset="-128"/>
                        </a:rPr>
                        <a:t>th</a:t>
                      </a: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 Grade Percent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 Proficient  &amp; Advanced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1113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orbel" pitchFamily="-65" charset="0"/>
                          <a:ea typeface="ＭＳ Ｐゴシック" pitchFamily="-65" charset="-128"/>
                        </a:rPr>
                        <a:t>Mathematics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orbel" pitchFamily="-65" charset="0"/>
                          <a:ea typeface="ＭＳ Ｐゴシック" pitchFamily="-65" charset="-128"/>
                        </a:rPr>
                        <a:t>Reading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orbel" pitchFamily="-65" charset="0"/>
                          <a:ea typeface="ＭＳ Ｐゴシック" pitchFamily="-65" charset="-128"/>
                        </a:rPr>
                        <a:t>Mathematics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Corbel" pitchFamily="-65" charset="0"/>
                          <a:ea typeface="ＭＳ Ｐゴシック" pitchFamily="-65" charset="-128"/>
                        </a:rPr>
                        <a:t>Reading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Wisconsin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1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Nation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Corbel" pitchFamily="-65" charset="0"/>
                          <a:ea typeface="ＭＳ Ｐゴシック" pitchFamily="-65" charset="-128"/>
                        </a:rPr>
                        <a:t>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orbel" pitchFamily="-65" charset="0"/>
                          <a:ea typeface="ＭＳ Ｐゴシック" pitchFamily="-65" charset="-128"/>
                        </a:rPr>
                        <a:t>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ヒラギノ丸ゴ Pro W4"/>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Metro.thmx</Template>
  <TotalTime>192</TotalTime>
  <Words>1107</Words>
  <Application>Microsoft Office PowerPoint</Application>
  <PresentationFormat>On-screen Show (4:3)</PresentationFormat>
  <Paragraphs>137</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Metro</vt:lpstr>
      <vt:lpstr>Understanding the New  School Report Card</vt:lpstr>
      <vt:lpstr>Education Is Changing</vt:lpstr>
      <vt:lpstr>Wisconsin’s  New Accountability System</vt:lpstr>
      <vt:lpstr>The New Report Card Uses a New Scale</vt:lpstr>
      <vt:lpstr>The New Report Card Uses a New Scale</vt:lpstr>
      <vt:lpstr>The New Report Card Uses a New Scale</vt:lpstr>
      <vt:lpstr>Scale Makes a Difference</vt:lpstr>
      <vt:lpstr>What does this new scale mean?</vt:lpstr>
      <vt:lpstr>What does this new scale mean?</vt:lpstr>
      <vt:lpstr>What does this new scale mean?</vt:lpstr>
      <vt:lpstr>PowerPoint Presentation</vt:lpstr>
      <vt:lpstr>What does the report card measure?</vt:lpstr>
      <vt:lpstr>What does the accountability score mean? </vt:lpstr>
      <vt:lpstr>As a parent, how can you use this information?</vt:lpstr>
      <vt:lpstr>As a parent where can you get more information?</vt:lpstr>
      <vt:lpstr>If you have questions…</vt:lpstr>
    </vt:vector>
  </TitlesOfParts>
  <Company>CESA 10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New  School Report Card</dc:title>
  <dc:creator>Nancy Forseth</dc:creator>
  <cp:lastModifiedBy>Granton School District</cp:lastModifiedBy>
  <cp:revision>12</cp:revision>
  <cp:lastPrinted>2012-10-10T15:16:37Z</cp:lastPrinted>
  <dcterms:created xsi:type="dcterms:W3CDTF">2012-10-10T16:07:23Z</dcterms:created>
  <dcterms:modified xsi:type="dcterms:W3CDTF">2012-10-23T17:41:02Z</dcterms:modified>
</cp:coreProperties>
</file>